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223611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การจับปลาและความหมายในพระคริสตธรรมคัมภีร์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394561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ในพระคริสตธรรมคัมภีร์ เรื่องของการจับปลามีความสำคัญและเป็นสัญลักษณ์ที่สะท้อนถึงพันธกิจของคริสเตียนในการประกาศข่าวประเสริฐและนำผู้คนให้รู้จักพระเจ้า ผ่านเรื่องราวที่เกี่ยวข้องกับพระเยซูและศิษย์คนแรก เราจะได้เห็นถึงความหมายที่ลึกซึ้งและความสำคัญต่อชีวิตคริสเตียนในปัจจุบัน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633799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266173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416278" y="5738336"/>
            <a:ext cx="162044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1152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</a:t>
            </a: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6786086" y="5617131"/>
            <a:ext cx="217884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Lawan  Pitakton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1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2202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344704" y="2708672"/>
            <a:ext cx="4440674" cy="5550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1"/>
              </a:lnSpc>
              <a:buNone/>
            </a:pPr>
            <a:r>
              <a:rPr lang="en-US" sz="349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การเรียกศิษย์คนแรก</a:t>
            </a:r>
            <a:endParaRPr lang="en-US" sz="3497" dirty="0"/>
          </a:p>
        </p:txBody>
      </p:sp>
      <p:sp>
        <p:nvSpPr>
          <p:cNvPr id="6" name="Shape 2"/>
          <p:cNvSpPr/>
          <p:nvPr/>
        </p:nvSpPr>
        <p:spPr>
          <a:xfrm>
            <a:off x="7304127" y="3530084"/>
            <a:ext cx="22146" cy="4213622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7" name="Shape 3"/>
          <p:cNvSpPr/>
          <p:nvPr/>
        </p:nvSpPr>
        <p:spPr>
          <a:xfrm>
            <a:off x="6493788" y="3857506"/>
            <a:ext cx="621625" cy="22146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8" name="Shape 4"/>
          <p:cNvSpPr/>
          <p:nvPr/>
        </p:nvSpPr>
        <p:spPr>
          <a:xfrm>
            <a:off x="7115413" y="3668911"/>
            <a:ext cx="399574" cy="399574"/>
          </a:xfrm>
          <a:prstGeom prst="roundRect">
            <a:avLst>
              <a:gd name="adj" fmla="val 80018"/>
            </a:avLst>
          </a:prstGeom>
          <a:solidFill>
            <a:srgbClr val="00002E"/>
          </a:solidFill>
          <a:ln w="1524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7235190" y="3702129"/>
            <a:ext cx="159901" cy="3330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22"/>
              </a:lnSpc>
              <a:buNone/>
            </a:pPr>
            <a:r>
              <a:rPr lang="en-US" sz="2098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098" dirty="0"/>
          </a:p>
        </p:txBody>
      </p:sp>
      <p:sp>
        <p:nvSpPr>
          <p:cNvPr id="10" name="Text 6"/>
          <p:cNvSpPr/>
          <p:nvPr/>
        </p:nvSpPr>
        <p:spPr>
          <a:xfrm>
            <a:off x="4118015" y="3707606"/>
            <a:ext cx="2220278" cy="2775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185"/>
              </a:lnSpc>
              <a:buNone/>
            </a:pPr>
            <a:r>
              <a:rPr lang="en-US" sz="1748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ท้อแท้</a:t>
            </a:r>
            <a:endParaRPr lang="en-US" sz="1748" dirty="0"/>
          </a:p>
        </p:txBody>
      </p:sp>
      <p:sp>
        <p:nvSpPr>
          <p:cNvPr id="11" name="Text 7"/>
          <p:cNvSpPr/>
          <p:nvPr/>
        </p:nvSpPr>
        <p:spPr>
          <a:xfrm>
            <a:off x="3344704" y="4091702"/>
            <a:ext cx="2993588" cy="11368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238"/>
              </a:lnSpc>
              <a:buNone/>
            </a:pPr>
            <a:r>
              <a:rPr lang="en-US" sz="139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ในพระธรรมลูกา 5:1-11 พระเยซูทรงพบเปโตร (Peter) และพี่น้องที่กำลังจับปลาอยู่ในทะเลสาบเกนเนซาเรท แต่พวกเขาไม่ประสบผลสำเร็จจนน้ำใจท้อแท้</a:t>
            </a:r>
            <a:endParaRPr lang="en-US" sz="1399" dirty="0"/>
          </a:p>
        </p:txBody>
      </p:sp>
      <p:sp>
        <p:nvSpPr>
          <p:cNvPr id="12" name="Shape 8"/>
          <p:cNvSpPr/>
          <p:nvPr/>
        </p:nvSpPr>
        <p:spPr>
          <a:xfrm>
            <a:off x="7514987" y="4745474"/>
            <a:ext cx="621625" cy="22146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3" name="Shape 9"/>
          <p:cNvSpPr/>
          <p:nvPr/>
        </p:nvSpPr>
        <p:spPr>
          <a:xfrm>
            <a:off x="7115413" y="4556879"/>
            <a:ext cx="399574" cy="399574"/>
          </a:xfrm>
          <a:prstGeom prst="roundRect">
            <a:avLst>
              <a:gd name="adj" fmla="val 80018"/>
            </a:avLst>
          </a:prstGeom>
          <a:solidFill>
            <a:srgbClr val="00002E"/>
          </a:solidFill>
          <a:ln w="15240">
            <a:solidFill>
              <a:srgbClr val="FFFFF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35190" y="4590098"/>
            <a:ext cx="159901" cy="3330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22"/>
              </a:lnSpc>
              <a:buNone/>
            </a:pPr>
            <a:r>
              <a:rPr lang="en-US" sz="2098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098" dirty="0"/>
          </a:p>
        </p:txBody>
      </p:sp>
      <p:sp>
        <p:nvSpPr>
          <p:cNvPr id="15" name="Text 11"/>
          <p:cNvSpPr/>
          <p:nvPr/>
        </p:nvSpPr>
        <p:spPr>
          <a:xfrm>
            <a:off x="8292108" y="4595574"/>
            <a:ext cx="2220278" cy="2775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5"/>
              </a:lnSpc>
              <a:buNone/>
            </a:pPr>
            <a:r>
              <a:rPr lang="en-US" sz="1748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ความเชื่อฟัง</a:t>
            </a:r>
            <a:endParaRPr lang="en-US" sz="1748" dirty="0"/>
          </a:p>
        </p:txBody>
      </p:sp>
      <p:sp>
        <p:nvSpPr>
          <p:cNvPr id="16" name="Text 12"/>
          <p:cNvSpPr/>
          <p:nvPr/>
        </p:nvSpPr>
        <p:spPr>
          <a:xfrm>
            <a:off x="8292108" y="4979670"/>
            <a:ext cx="2993588" cy="8526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38"/>
              </a:lnSpc>
              <a:buNone/>
            </a:pPr>
            <a:r>
              <a:rPr lang="en-US" sz="139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พระเยซูทรงสั่งให้พวกเขาโยนแหลงไปทางขวา แม้จะไม่เข้าใจ แต่พวกเขาก็เชื่อฟังและทำตาม ซึ่งนำมาซึ่งปาฏิหาริย์</a:t>
            </a:r>
            <a:endParaRPr lang="en-US" sz="1399" dirty="0"/>
          </a:p>
        </p:txBody>
      </p:sp>
      <p:sp>
        <p:nvSpPr>
          <p:cNvPr id="17" name="Shape 13"/>
          <p:cNvSpPr/>
          <p:nvPr/>
        </p:nvSpPr>
        <p:spPr>
          <a:xfrm>
            <a:off x="6493788" y="5910977"/>
            <a:ext cx="621625" cy="22146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8" name="Shape 14"/>
          <p:cNvSpPr/>
          <p:nvPr/>
        </p:nvSpPr>
        <p:spPr>
          <a:xfrm>
            <a:off x="7115413" y="5722382"/>
            <a:ext cx="399574" cy="399574"/>
          </a:xfrm>
          <a:prstGeom prst="roundRect">
            <a:avLst>
              <a:gd name="adj" fmla="val 80018"/>
            </a:avLst>
          </a:prstGeom>
          <a:solidFill>
            <a:srgbClr val="00002E"/>
          </a:solidFill>
          <a:ln w="15240">
            <a:solidFill>
              <a:srgbClr val="FFFFF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235190" y="5755600"/>
            <a:ext cx="159901" cy="3330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22"/>
              </a:lnSpc>
              <a:buNone/>
            </a:pPr>
            <a:r>
              <a:rPr lang="en-US" sz="2098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098" dirty="0"/>
          </a:p>
        </p:txBody>
      </p:sp>
      <p:sp>
        <p:nvSpPr>
          <p:cNvPr id="20" name="Text 16"/>
          <p:cNvSpPr/>
          <p:nvPr/>
        </p:nvSpPr>
        <p:spPr>
          <a:xfrm>
            <a:off x="4118015" y="5761077"/>
            <a:ext cx="2220278" cy="2775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185"/>
              </a:lnSpc>
              <a:buNone/>
            </a:pPr>
            <a:r>
              <a:rPr lang="en-US" sz="1748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การเปลี่ยนแปลง</a:t>
            </a:r>
            <a:endParaRPr lang="en-US" sz="1748" dirty="0"/>
          </a:p>
        </p:txBody>
      </p:sp>
      <p:sp>
        <p:nvSpPr>
          <p:cNvPr id="21" name="Text 17"/>
          <p:cNvSpPr/>
          <p:nvPr/>
        </p:nvSpPr>
        <p:spPr>
          <a:xfrm>
            <a:off x="3344704" y="6145173"/>
            <a:ext cx="2993588" cy="14210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238"/>
              </a:lnSpc>
              <a:buNone/>
            </a:pPr>
            <a:r>
              <a:rPr lang="en-US" sz="139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หลังจากการจับปลาที่ประสบความสำเร็จ พระเยซูทรงเรียกพวกเขาให้มาเป็นศิษย์ และกล่าวว่า "ตั้งแต่นี้ไปท่านจะเป็นผู้จับคน" (ลก 5:10) เปลี่ยนพวกเขาจากเป็นชาวประมงมาเป็นผู้ประกาศข่าวประเสริฐ</a:t>
            </a:r>
            <a:endParaRPr lang="en-US" sz="1399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661523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การปรากฏหลังการคืนพระชนม์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ไม่ประสบความสำเร็จ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ในพระธรรมยอห์น 21:1-14 ศิษย์บางคนกำลังจับปลาในทะเลสาบทิเบเรียส (กาลิลี) แต่ไม่สามารถจับปลาได้เลย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ปาฏิหาริย์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พระเยซูทรงบอกให้พวกเขาโยนแหไปทางขวา และพวกเขาก็จับปลาได้มากมาย ซึ่งเป็นอัศจรรย์อีกครั้ง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3952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การยืนยันบทบาท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21994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พระเยซูใช้โอกาสนี้ยืนยันการเรียกเปโตรให้เป็นผู้นำและรับผิดชอบดูแลฝูงแกะของพระองค์ (ยน 21:15-17)</a:t>
            </a:r>
            <a:endParaRPr lang="en-US" sz="175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216706"/>
            <a:ext cx="717613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หน้าที่คริสเตียนในการเป็นผู้จับคน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การประกาศข่าวประเสริฐ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035862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การจับปลาเป็นสัญลักษณ์ของการนำคนมารู้จักและเชื่อในพระเจ้า คริสเตียนจึงมีหน้าที่ในการประกาศข่าวประเสริฐ เพื่อช่วยให้คนอื่นได้รับความรอด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ความเชื่อฟัง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847398" y="4035862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เรื่องการจับปลาแสดงให้เห็นว่า เมื่อเราเชื่อฟังและทำตามคำสั่งของพระเยซู จะนำมาซึ่งความสำเร็จเกินคาด เทียบเท่ากับปาฏิหาริย์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การเปลี่ยนแปลงชีวิต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346406" y="4035862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การเรียกของพระเยซูได้เปลี่ยนแปลงชีวิตของศิษย์จากชาวประมงธรรมดามาเป็นผู้นำทางศาสนา ซึ่งเป็นแบบอย่างที่ดีสำหรับคริสเตียนในปัจจุบัน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693307"/>
            <a:ext cx="630852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ความเชื่อฟังและความไว้วางใจ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89452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40699" y="2936200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297084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ความเชื่อฟัง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45126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ในทั้งสองเหตุการณ์ที่ได้กล่าวมา ศิษย์ทำตามคำสั่งของพระเยซูแม้จะไม่เข้าใจ ซึ่งนำมาซึ่งปาฏิหาริย์และผลสำเร็จ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289452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04985" y="2936200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297084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ความไว้วางใจ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451265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พวกเขารู้ว่าพระเยซูทรงมีแผนการที่ดีกว่าพวกเขา จึงเชื่อฟังและไว้วางใจในพระองค์ อย่างเช่นเมื่อเขาโยนแหไปทางขวาแม้จะไม่เข้าใจ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26863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40699" y="5310307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3449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ความกล้าหาญ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582537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การเชื่อฟังและไว้วางใจพระเยซูต้องการความกล้าหาญ เหมือนกับที่ศิษย์ทำ เพราะพวกเขาเพิ่งเริ่มเรียนรู้และไม่แน่ใจในสิ่งที่พระเยซูกำลังทำ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64270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ปาฏิหาริย์และความสำเร็จ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781419"/>
            <a:ext cx="3163014" cy="3805476"/>
          </a:xfrm>
          <a:prstGeom prst="roundRect">
            <a:avLst>
              <a:gd name="adj" fmla="val 12645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93419" y="3026450"/>
            <a:ext cx="267295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พระเยซูทรงนำมาซึ่งปาฏิหาริย์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93419" y="3854053"/>
            <a:ext cx="2672953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ในทั้งสองเหตุการณ์ เราเห็นว่าเมื่อศิษย์เชื่อฟังพระเยซูและทำตามคำสั่งของพระองค์ ก็เกิดปาฏิหาริย์ขึ้น ไม่ว่าจะเป็นการจับปลาได้จำนวนมหาศาล หรือการเปลี่ยนจากเป็นชาวประมงมาเป็นผู้ประกาศข่าวประเสริฐ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733574" y="2781419"/>
            <a:ext cx="3163014" cy="3805476"/>
          </a:xfrm>
          <a:prstGeom prst="roundRect">
            <a:avLst>
              <a:gd name="adj" fmla="val 12645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978604" y="3026450"/>
            <a:ext cx="267295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ความสำเร็จที่เกินคาด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978604" y="3506867"/>
            <a:ext cx="2672953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ในทั้งสองกรณี ผลสำเร็จที่เกิดขึ้นเกินความคาดหมายของศิษย์ ทั้งการจับปลาได้มากจนแทบขาด และการได้รับการเรียกให้เป็น "ผู้จับคน" ซึ่งเปลี่ยนแปลงชีวิตพวกเขาอย่างสิ้นเชิง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118759" y="2781419"/>
            <a:ext cx="3163014" cy="3805476"/>
          </a:xfrm>
          <a:prstGeom prst="roundRect">
            <a:avLst>
              <a:gd name="adj" fmla="val 12645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363789" y="3026450"/>
            <a:ext cx="267295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ความเชื่อและการเชื่อฟัง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363789" y="3506867"/>
            <a:ext cx="267295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ความสำเร็จเหล่านี้เกิดขึ้นเพราะศิษย์มีความเชื่อและยินดีที่จะเชื่อฟังพระเยซู แม้จะไม่เข้าใจในตอนแรก แต่ก็ทำตามโดยไว้วางใจในพระองค์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67247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การเป็นแบบอย่างที่ดี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2811185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3588782"/>
            <a:ext cx="223337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การเป็นศิษย์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4069199"/>
            <a:ext cx="223337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ศิษย์คนแรกที่พระเยซูเรียกให้มาเป็นผู้ประกาศข่าวประเสริฐ เป็นแบบอย่างที่ดีให้คริสเตียนในปัจจุบันได้ยึดถือ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019" y="2811185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915019" y="3588782"/>
            <a:ext cx="223349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การประกาศข่าวประเสริฐ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915019" y="4416385"/>
            <a:ext cx="2233493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พระเยซูทรงใช้การจับปลาเป็นสัญลักษณ์แทนการนำผู้คนมารู้จักและเชื่อในพระองค์ คริสเตียนจึงมีหน้าที่ประกาศข่าวประเสริฐเช่นเดียวกัน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811185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588782"/>
            <a:ext cx="223337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ความเชื่อฟัง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069199"/>
            <a:ext cx="223337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ศิษย์ทั้งสองเรื่องเชื่อฟังและไว้วางใจในพระเยซูอย่างเต็มที่ ซึ่งนำมาซึ่งความสำเร็จที่น่าอัศจรรย์</a:t>
            </a:r>
            <a:endParaRPr lang="en-US" sz="17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8399" y="2811185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048399" y="3588782"/>
            <a:ext cx="22334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การเปลี่ยนแปลง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048399" y="4069199"/>
            <a:ext cx="2233493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การเรียกของพระเยซูได้เปลี่ยนแปลงชีวิตของศิษย์จากชาวประมงธรรมดาให้กลายเป็นผู้นำทางศาสนา เป็นตัวอย่างที่ดีสำหรับคริสเตียนในปัจจุบัน</a:t>
            </a:r>
            <a:endParaRPr lang="en-US" sz="1750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32242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บทสรุป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461141"/>
            <a:ext cx="9933503" cy="3129915"/>
          </a:xfrm>
          <a:prstGeom prst="roundRect">
            <a:avLst>
              <a:gd name="adj" fmla="val 12779"/>
            </a:avLst>
          </a:prstGeom>
          <a:solidFill>
            <a:srgbClr val="00002E"/>
          </a:solidFill>
          <a:ln w="53340">
            <a:solidFill>
              <a:srgbClr val="26265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624018" y="2655332"/>
            <a:ext cx="44652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สัญลักษณ์ของการประกาศข่าวประเสริฐ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1181" y="2655332"/>
            <a:ext cx="44652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การจับปลาเป็นสัญลักษณ์ที่แสดงถึงการนำคนมารู้จักและเชื่อในพระเจ้า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624018" y="3670697"/>
            <a:ext cx="44652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ความเชื่อฟังและไว้วางใจ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3670697"/>
            <a:ext cx="44652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เมื่อเชื่อฟังและทำตามคำสั่งของพระเยซู จะนำมาซึ่งผลสำเร็จที่ยิ่งใหญ่เกินคาด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624018" y="4686062"/>
            <a:ext cx="44652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การเปลี่ยนแปลงชีวิต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686062"/>
            <a:ext cx="44652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การเรียกของพระเยซูสามารถเปลี่ยนแปลงชีวิตของบุคคลได้อย่างสิ้นเชิง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48389" y="5840968"/>
            <a:ext cx="993350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ดังนั้น เรื่องราวของการจับปลาในพระคริสตธรรมคัมภีร์มีความหมายและความสำคัญต่อคริสเตียนเป็นอย่างมาก เป็นการเตือนใจให้เราเชื่อฟังและไว้วางใจในพระเยซู เพื่อจะได้รับความสำเร็จอันน่าอัศจรรย์ในการประกาศข่าวประเสริฐและนำคนมารู้จักกับพระเจ้า</a:t>
            </a:r>
            <a:endParaRPr lang="en-US" sz="1750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2024-05-21T05:52:36Z</dcterms:created>
  <dcterms:modified xsi:type="dcterms:W3CDTF">2024-05-21T05:52:36Z</dcterms:modified>
</cp:coreProperties>
</file>